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3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Americas</c:v>
                </c:pt>
                <c:pt idx="1">
                  <c:v>Asia</c:v>
                </c:pt>
                <c:pt idx="2">
                  <c:v>Europe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0.68</c:v>
                </c:pt>
                <c:pt idx="1">
                  <c:v>0.24</c:v>
                </c:pt>
                <c:pt idx="2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Americas</c:v>
                </c:pt>
                <c:pt idx="1">
                  <c:v>Asia</c:v>
                </c:pt>
                <c:pt idx="2">
                  <c:v>Europe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0.69</c:v>
                </c:pt>
                <c:pt idx="1">
                  <c:v>0.2</c:v>
                </c:pt>
                <c:pt idx="2">
                  <c:v>7.0000000000000007E-2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Americas</c:v>
                </c:pt>
                <c:pt idx="1">
                  <c:v>Asia</c:v>
                </c:pt>
                <c:pt idx="2">
                  <c:v>Europe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0.3</c:v>
                </c:pt>
                <c:pt idx="2">
                  <c:v>0.09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Americas</c:v>
                </c:pt>
                <c:pt idx="1">
                  <c:v>Asia</c:v>
                </c:pt>
                <c:pt idx="2">
                  <c:v>Europe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0.67</c:v>
                </c:pt>
                <c:pt idx="1">
                  <c:v>0.26</c:v>
                </c:pt>
                <c:pt idx="2">
                  <c:v>7.0000000000000007E-2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Americas</c:v>
                </c:pt>
                <c:pt idx="1">
                  <c:v>Asia</c:v>
                </c:pt>
                <c:pt idx="2">
                  <c:v>Europe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0.69</c:v>
                </c:pt>
                <c:pt idx="1">
                  <c:v>0.26</c:v>
                </c:pt>
                <c:pt idx="2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212160"/>
        <c:axId val="107213952"/>
      </c:barChart>
      <c:catAx>
        <c:axId val="107212160"/>
        <c:scaling>
          <c:orientation val="minMax"/>
        </c:scaling>
        <c:delete val="0"/>
        <c:axPos val="b"/>
        <c:majorTickMark val="out"/>
        <c:minorTickMark val="none"/>
        <c:tickLblPos val="nextTo"/>
        <c:crossAx val="107213952"/>
        <c:crosses val="autoZero"/>
        <c:auto val="1"/>
        <c:lblAlgn val="ctr"/>
        <c:lblOffset val="100"/>
        <c:noMultiLvlLbl val="0"/>
      </c:catAx>
      <c:valAx>
        <c:axId val="1072139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72121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886778858525037E-2"/>
          <c:y val="0.13979503244198827"/>
          <c:w val="0.5695343903929817"/>
          <c:h val="0.75695234496131703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explosion val="25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Sheet1!$A$2:$A$5</c:f>
              <c:strCache>
                <c:ptCount val="4"/>
                <c:pt idx="0">
                  <c:v>I do not make purchasing decisions</c:v>
                </c:pt>
                <c:pt idx="1">
                  <c:v>I make the final decision</c:v>
                </c:pt>
                <c:pt idx="2">
                  <c:v>I specify products/services that we need</c:v>
                </c:pt>
                <c:pt idx="3">
                  <c:v>I strongly influence the final decision</c:v>
                </c:pt>
              </c:strCache>
            </c:strRef>
          </c:cat>
          <c:val>
            <c:numRef>
              <c:f>Sheet1!$B$2:$B$5</c:f>
              <c:numCache>
                <c:formatCode>0.00%</c:formatCode>
                <c:ptCount val="4"/>
                <c:pt idx="0">
                  <c:v>0.26250000000000001</c:v>
                </c:pt>
                <c:pt idx="1">
                  <c:v>0.1769</c:v>
                </c:pt>
                <c:pt idx="2">
                  <c:v>0.21909999999999999</c:v>
                </c:pt>
                <c:pt idx="3">
                  <c:v>0.34150000000000003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solidFill>
          <a:schemeClr val="bg1"/>
        </a:solidFill>
        <a:ln cmpd="thinThick"/>
      </c:spPr>
    </c:plotArea>
    <c:legend>
      <c:legendPos val="r"/>
      <c:layout>
        <c:manualLayout>
          <c:xMode val="edge"/>
          <c:yMode val="edge"/>
          <c:x val="0.59760151304616338"/>
          <c:y val="0.16245776770545101"/>
          <c:w val="0.36154881375122228"/>
          <c:h val="0.7943752948028826"/>
        </c:manualLayout>
      </c:layout>
      <c:overlay val="1"/>
      <c:spPr>
        <a:solidFill>
          <a:schemeClr val="bg1"/>
        </a:solidFill>
      </c:spPr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CN" altLang="en-US" sz="1800" baseline="0" dirty="0" smtClean="0"/>
              <a:t>信息显示学会</a:t>
            </a:r>
            <a:r>
              <a:rPr lang="en-US" sz="1800" baseline="0" dirty="0" smtClean="0"/>
              <a:t>|</a:t>
            </a:r>
            <a:r>
              <a:rPr lang="zh-CN" altLang="en-US" sz="1800" baseline="0" dirty="0" smtClean="0"/>
              <a:t>全球媒体</a:t>
            </a:r>
            <a:endParaRPr lang="en-US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Sheet1!$A$2:$A$6</c:f>
              <c:numCache>
                <c:formatCode>[$-409]mmm\-yy;@</c:formatCode>
                <c:ptCount val="5"/>
                <c:pt idx="0">
                  <c:v>42050</c:v>
                </c:pt>
                <c:pt idx="1">
                  <c:v>42078</c:v>
                </c:pt>
                <c:pt idx="2">
                  <c:v>42109</c:v>
                </c:pt>
                <c:pt idx="3">
                  <c:v>42139</c:v>
                </c:pt>
                <c:pt idx="4">
                  <c:v>42170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97</c:v>
                </c:pt>
                <c:pt idx="2">
                  <c:v>262</c:v>
                </c:pt>
                <c:pt idx="3" formatCode="#,##0">
                  <c:v>1102</c:v>
                </c:pt>
                <c:pt idx="4" formatCode="#,##0">
                  <c:v>1465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[$-409]mmm\-yy;@</c:formatCode>
                <c:ptCount val="5"/>
                <c:pt idx="0">
                  <c:v>42050</c:v>
                </c:pt>
                <c:pt idx="1">
                  <c:v>42078</c:v>
                </c:pt>
                <c:pt idx="2">
                  <c:v>42109</c:v>
                </c:pt>
                <c:pt idx="3">
                  <c:v>42139</c:v>
                </c:pt>
                <c:pt idx="4">
                  <c:v>42170</c:v>
                </c:pt>
              </c:numCache>
            </c:numRef>
          </c:cat>
          <c:val>
            <c:numRef>
              <c:f>Sheet1!$C$2:$C$6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numRef>
              <c:f>Sheet1!$A$2:$A$6</c:f>
              <c:numCache>
                <c:formatCode>[$-409]mmm\-yy;@</c:formatCode>
                <c:ptCount val="5"/>
                <c:pt idx="0">
                  <c:v>42050</c:v>
                </c:pt>
                <c:pt idx="1">
                  <c:v>42078</c:v>
                </c:pt>
                <c:pt idx="2">
                  <c:v>42109</c:v>
                </c:pt>
                <c:pt idx="3">
                  <c:v>42139</c:v>
                </c:pt>
                <c:pt idx="4">
                  <c:v>42170</c:v>
                </c:pt>
              </c:numCache>
            </c:numRef>
          </c:cat>
          <c:val>
            <c:numRef>
              <c:f>Sheet1!$D$2:$D$6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170688"/>
        <c:axId val="144667776"/>
      </c:barChart>
      <c:dateAx>
        <c:axId val="115170688"/>
        <c:scaling>
          <c:orientation val="minMax"/>
        </c:scaling>
        <c:delete val="0"/>
        <c:axPos val="b"/>
        <c:numFmt formatCode="[$-409]mmm\-yy;@" sourceLinked="1"/>
        <c:majorTickMark val="out"/>
        <c:minorTickMark val="none"/>
        <c:tickLblPos val="nextTo"/>
        <c:crossAx val="144667776"/>
        <c:crosses val="autoZero"/>
        <c:auto val="1"/>
        <c:lblOffset val="100"/>
        <c:baseTimeUnit val="months"/>
      </c:dateAx>
      <c:valAx>
        <c:axId val="144667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5170688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-0.31283136482939639"/>
                  <c:y val="-8.712309711286089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21205723351745212"/>
                  <c:y val="-2.535389326334208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405410862103783E-3"/>
                  <c:y val="0.16347270341207351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5932463665922356"/>
                  <c:y val="0.1605920822397200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28905299521383354"/>
                  <c:y val="1.694915254237288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North America</c:v>
                </c:pt>
                <c:pt idx="1">
                  <c:v>Middle East </c:v>
                </c:pt>
                <c:pt idx="2">
                  <c:v>Europe </c:v>
                </c:pt>
                <c:pt idx="3">
                  <c:v>Australia/Oceania</c:v>
                </c:pt>
                <c:pt idx="4">
                  <c:v>Asia</c:v>
                </c:pt>
                <c:pt idx="5">
                  <c:v>Asia Pacific </c:v>
                </c:pt>
                <c:pt idx="6">
                  <c:v>Africa </c:v>
                </c:pt>
                <c:pt idx="7">
                  <c:v>South America 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 formatCode="#,##0">
                  <c:v>1236</c:v>
                </c:pt>
                <c:pt idx="1">
                  <c:v>3</c:v>
                </c:pt>
                <c:pt idx="2">
                  <c:v>374</c:v>
                </c:pt>
                <c:pt idx="3">
                  <c:v>46</c:v>
                </c:pt>
                <c:pt idx="4">
                  <c:v>233</c:v>
                </c:pt>
                <c:pt idx="5">
                  <c:v>37</c:v>
                </c:pt>
                <c:pt idx="6">
                  <c:v>8</c:v>
                </c:pt>
                <c:pt idx="7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B7CE71E7-C037-4EBC-983D-9C9159DD18C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79E802D9-20F9-4BC0-BD1E-FB0E36E7C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12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4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58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318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8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9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0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56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4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59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t="-5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3FECF-8342-48AD-88E4-8CD24D20F443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0F2A6-7BC1-46BA-93E0-32E096A05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014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dirty="0"/>
              <a:t>给参展商的展示周数据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来源</a:t>
            </a:r>
            <a:r>
              <a:rPr lang="zh-CN" altLang="en-US" dirty="0" smtClean="0"/>
              <a:t>于</a:t>
            </a:r>
            <a:r>
              <a:rPr lang="en-US" altLang="zh-CN" dirty="0" smtClean="0"/>
              <a:t>2015</a:t>
            </a:r>
            <a:r>
              <a:rPr lang="zh-CN" altLang="en-US" dirty="0" smtClean="0"/>
              <a:t>展</a:t>
            </a:r>
            <a:r>
              <a:rPr lang="zh-CN" altLang="en-US" dirty="0"/>
              <a:t>示周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627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与会者的地域分布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480970"/>
              </p:ext>
            </p:extLst>
          </p:nvPr>
        </p:nvGraphicFramePr>
        <p:xfrm>
          <a:off x="3581400" y="2209800"/>
          <a:ext cx="5105400" cy="3611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2438400"/>
            <a:ext cx="259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2015</a:t>
            </a:r>
            <a:r>
              <a:rPr lang="zh-CN" altLang="en-US" sz="2000" dirty="0" smtClean="0"/>
              <a:t>年来自美洲地区的与会者呈现稳步增长。</a:t>
            </a:r>
            <a:endParaRPr lang="zh-CN" altLang="en-US" sz="2000" dirty="0"/>
          </a:p>
          <a:p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2225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与会者的</a:t>
            </a:r>
            <a:r>
              <a:rPr lang="zh-CN" altLang="en-US" sz="4000" dirty="0"/>
              <a:t>购</a:t>
            </a:r>
            <a:r>
              <a:rPr lang="zh-CN" altLang="en-US" sz="4000" dirty="0" smtClean="0"/>
              <a:t>买力影</a:t>
            </a:r>
            <a:r>
              <a:rPr lang="zh-CN" altLang="en-US" sz="4000" dirty="0"/>
              <a:t>响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333046"/>
              </p:ext>
            </p:extLst>
          </p:nvPr>
        </p:nvGraphicFramePr>
        <p:xfrm>
          <a:off x="3477491" y="1981200"/>
          <a:ext cx="5562600" cy="42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4691" y="2362200"/>
            <a:ext cx="3352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展</a:t>
            </a:r>
            <a:r>
              <a:rPr lang="zh-CN" altLang="en-US" sz="2000" dirty="0"/>
              <a:t>示周</a:t>
            </a:r>
            <a:r>
              <a:rPr lang="zh-CN" altLang="en-US" sz="2000" dirty="0" smtClean="0"/>
              <a:t>的与会</a:t>
            </a:r>
            <a:r>
              <a:rPr lang="zh-CN" altLang="en-US" sz="2000" dirty="0"/>
              <a:t>者</a:t>
            </a:r>
            <a:r>
              <a:rPr lang="zh-CN" altLang="en-US" sz="2000" dirty="0" smtClean="0"/>
              <a:t>是</a:t>
            </a:r>
            <a:r>
              <a:rPr lang="zh-CN" altLang="en-US" sz="2000" dirty="0"/>
              <a:t>颇具</a:t>
            </a:r>
            <a:r>
              <a:rPr lang="zh-CN" altLang="en-US" sz="2000" dirty="0" smtClean="0"/>
              <a:t>影响力的</a:t>
            </a:r>
            <a:r>
              <a:rPr lang="zh-CN" altLang="en-US" sz="2000" dirty="0"/>
              <a:t>科技</a:t>
            </a:r>
            <a:r>
              <a:rPr lang="zh-CN" altLang="en-US" sz="2000" dirty="0" smtClean="0"/>
              <a:t>人</a:t>
            </a:r>
            <a:r>
              <a:rPr lang="zh-CN" altLang="en-US" sz="2000" dirty="0"/>
              <a:t>员</a:t>
            </a:r>
            <a:r>
              <a:rPr lang="zh-CN" altLang="en-US" sz="2000" dirty="0" smtClean="0"/>
              <a:t>和</a:t>
            </a:r>
            <a:r>
              <a:rPr lang="zh-CN" altLang="en-US" sz="2000" dirty="0"/>
              <a:t>业</a:t>
            </a:r>
            <a:r>
              <a:rPr lang="zh-CN" altLang="en-US" sz="2000" dirty="0" smtClean="0"/>
              <a:t>界领袖。</a:t>
            </a:r>
            <a:endParaRPr lang="en-US" altLang="zh-CN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CN" altLang="en-US" sz="2000" dirty="0" smtClean="0"/>
              <a:t>超过</a:t>
            </a:r>
            <a:r>
              <a:rPr lang="en-US" altLang="zh-CN" sz="2000" dirty="0" smtClean="0"/>
              <a:t>73%</a:t>
            </a:r>
            <a:r>
              <a:rPr lang="zh-CN" altLang="en-US" sz="2000" dirty="0" smtClean="0"/>
              <a:t>的与会者可以影响购</a:t>
            </a:r>
            <a:r>
              <a:rPr lang="zh-CN" altLang="en-US" sz="2000" dirty="0"/>
              <a:t>买决</a:t>
            </a:r>
            <a:r>
              <a:rPr lang="zh-CN" altLang="en-US" sz="2000" dirty="0" smtClean="0"/>
              <a:t>策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08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展</a:t>
            </a:r>
            <a:r>
              <a:rPr lang="zh-CN" altLang="en-US" sz="4000" dirty="0"/>
              <a:t>示周媒体覆</a:t>
            </a:r>
            <a:r>
              <a:rPr lang="zh-CN" altLang="en-US" sz="4000" dirty="0" smtClean="0"/>
              <a:t>盖面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265153"/>
              </p:ext>
            </p:extLst>
          </p:nvPr>
        </p:nvGraphicFramePr>
        <p:xfrm>
          <a:off x="0" y="2133600"/>
          <a:ext cx="38100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84236831"/>
              </p:ext>
            </p:extLst>
          </p:nvPr>
        </p:nvGraphicFramePr>
        <p:xfrm>
          <a:off x="3810000" y="2133600"/>
          <a:ext cx="5181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560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137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给参展商的展示周数据</vt:lpstr>
      <vt:lpstr>与会者的地域分布</vt:lpstr>
      <vt:lpstr>与会者的购买力影响</vt:lpstr>
      <vt:lpstr>展示周媒体覆盖面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Display Week Data for Exhibitors</dc:title>
  <dc:creator>SID HQ, 1475 S Bascom Ave Campbell CA 95008 sid.org</dc:creator>
  <cp:lastModifiedBy>Serena </cp:lastModifiedBy>
  <cp:revision>23</cp:revision>
  <cp:lastPrinted>2015-09-17T17:29:18Z</cp:lastPrinted>
  <dcterms:created xsi:type="dcterms:W3CDTF">2014-08-29T16:08:38Z</dcterms:created>
  <dcterms:modified xsi:type="dcterms:W3CDTF">2015-09-22T18:13:57Z</dcterms:modified>
</cp:coreProperties>
</file>